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omments/modernComment_10F_0.xml" ContentType="application/vnd.ms-powerpoint.comment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omments/modernComment_111_0.xml" ContentType="application/vnd.ms-powerpoint.comment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omments/modernComment_113_0.xml" ContentType="application/vnd.ms-powerpoint.comment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omments/modernComment_115_0.xml" ContentType="application/vnd.ms-powerpoint.comment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79" r:id="rId2"/>
    <p:sldId id="267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81" r:id="rId25"/>
    <p:sldId id="280" r:id="rId26"/>
    <p:sldId id="278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269E7EC-06AF-7617-68CD-3EF89333AE6A}" name="Void" initials="V" userId="Void" providerId="None"/>
  <p188:author id="{F2615FEF-C003-BDE4-A30D-DBA9560B8F91}" name="Phan Thi Thu Hong (FE FPTU DN)" initials="PD" userId="S::hongptt11@fe.edu.vn::4d36b424-e1a9-4834-b8a6-b266a7cdd1c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434899-B4AF-6DAF-1BED-FD7E113EB029}" v="8" dt="2022-11-11T12:03:19.004"/>
    <p1510:client id="{D1398512-5C8F-4562-2217-AF871465D91D}" v="4" dt="2022-12-26T08:46:49.948"/>
  </p1510:revLst>
</p1510:revInfo>
</file>

<file path=ppt/tableStyles.xml><?xml version="1.0" encoding="utf-8"?>
<a:tblStyleLst xmlns:a="http://schemas.openxmlformats.org/drawingml/2006/main" def="{13571E65-6D1B-4C3F-BE5B-6BAF21AAD1F6}">
  <a:tblStyle styleId="{13571E65-6D1B-4C3F-BE5B-6BAF21AAD1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35" Type="http://schemas.microsoft.com/office/2018/10/relationships/authors" Target="author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an Thi Thu Hong (FE FPTU DN)" userId="S::hongptt11@fe.edu.vn::4d36b424-e1a9-4834-b8a6-b266a7cdd1c0" providerId="AD" clId="Web-{D1398512-5C8F-4562-2217-AF871465D91D}"/>
    <pc:docChg chg="">
      <pc:chgData name="Phan Thi Thu Hong (FE FPTU DN)" userId="S::hongptt11@fe.edu.vn::4d36b424-e1a9-4834-b8a6-b266a7cdd1c0" providerId="AD" clId="Web-{D1398512-5C8F-4562-2217-AF871465D91D}" dt="2022-12-26T08:46:49.948" v="3"/>
      <pc:docMkLst>
        <pc:docMk/>
      </pc:docMkLst>
      <pc:sldChg chg="delCm">
        <pc:chgData name="Phan Thi Thu Hong (FE FPTU DN)" userId="S::hongptt11@fe.edu.vn::4d36b424-e1a9-4834-b8a6-b266a7cdd1c0" providerId="AD" clId="Web-{D1398512-5C8F-4562-2217-AF871465D91D}" dt="2022-12-26T08:46:19.393" v="1"/>
        <pc:sldMkLst>
          <pc:docMk/>
          <pc:sldMk cId="0" sldId="267"/>
        </pc:sldMkLst>
      </pc:sldChg>
      <pc:sldChg chg="delCm">
        <pc:chgData name="Phan Thi Thu Hong (FE FPTU DN)" userId="S::hongptt11@fe.edu.vn::4d36b424-e1a9-4834-b8a6-b266a7cdd1c0" providerId="AD" clId="Web-{D1398512-5C8F-4562-2217-AF871465D91D}" dt="2022-12-26T08:46:49.948" v="3"/>
        <pc:sldMkLst>
          <pc:docMk/>
          <pc:sldMk cId="0" sldId="269"/>
        </pc:sldMkLst>
      </pc:sldChg>
    </pc:docChg>
  </pc:docChgLst>
  <pc:docChgLst>
    <pc:chgData name="Phan Thi Thu Hong (FE FPTU DN)" userId="S::hongptt11@fe.edu.vn::4d36b424-e1a9-4834-b8a6-b266a7cdd1c0" providerId="AD" clId="Web-{9E434899-B4AF-6DAF-1BED-FD7E113EB029}"/>
    <pc:docChg chg="mod">
      <pc:chgData name="Phan Thi Thu Hong (FE FPTU DN)" userId="S::hongptt11@fe.edu.vn::4d36b424-e1a9-4834-b8a6-b266a7cdd1c0" providerId="AD" clId="Web-{9E434899-B4AF-6DAF-1BED-FD7E113EB029}" dt="2022-11-11T12:03:19.004" v="7"/>
      <pc:docMkLst>
        <pc:docMk/>
      </pc:docMkLst>
      <pc:sldChg chg="addCm">
        <pc:chgData name="Phan Thi Thu Hong (FE FPTU DN)" userId="S::hongptt11@fe.edu.vn::4d36b424-e1a9-4834-b8a6-b266a7cdd1c0" providerId="AD" clId="Web-{9E434899-B4AF-6DAF-1BED-FD7E113EB029}" dt="2022-11-11T11:58:29.322" v="1"/>
        <pc:sldMkLst>
          <pc:docMk/>
          <pc:sldMk cId="0" sldId="267"/>
        </pc:sldMkLst>
      </pc:sldChg>
      <pc:sldChg chg="addCm modCm">
        <pc:chgData name="Phan Thi Thu Hong (FE FPTU DN)" userId="S::hongptt11@fe.edu.vn::4d36b424-e1a9-4834-b8a6-b266a7cdd1c0" providerId="AD" clId="Web-{9E434899-B4AF-6DAF-1BED-FD7E113EB029}" dt="2022-11-11T12:01:27.609" v="3"/>
        <pc:sldMkLst>
          <pc:docMk/>
          <pc:sldMk cId="0" sldId="269"/>
        </pc:sldMkLst>
      </pc:sldChg>
      <pc:sldChg chg="addCm">
        <pc:chgData name="Phan Thi Thu Hong (FE FPTU DN)" userId="S::hongptt11@fe.edu.vn::4d36b424-e1a9-4834-b8a6-b266a7cdd1c0" providerId="AD" clId="Web-{9E434899-B4AF-6DAF-1BED-FD7E113EB029}" dt="2022-11-11T12:02:18.830" v="4"/>
        <pc:sldMkLst>
          <pc:docMk/>
          <pc:sldMk cId="0" sldId="271"/>
        </pc:sldMkLst>
      </pc:sldChg>
      <pc:sldChg chg="addCm">
        <pc:chgData name="Phan Thi Thu Hong (FE FPTU DN)" userId="S::hongptt11@fe.edu.vn::4d36b424-e1a9-4834-b8a6-b266a7cdd1c0" providerId="AD" clId="Web-{9E434899-B4AF-6DAF-1BED-FD7E113EB029}" dt="2022-11-11T12:02:39.284" v="5"/>
        <pc:sldMkLst>
          <pc:docMk/>
          <pc:sldMk cId="0" sldId="273"/>
        </pc:sldMkLst>
      </pc:sldChg>
      <pc:sldChg chg="addCm">
        <pc:chgData name="Phan Thi Thu Hong (FE FPTU DN)" userId="S::hongptt11@fe.edu.vn::4d36b424-e1a9-4834-b8a6-b266a7cdd1c0" providerId="AD" clId="Web-{9E434899-B4AF-6DAF-1BED-FD7E113EB029}" dt="2022-11-11T12:03:01.722" v="6"/>
        <pc:sldMkLst>
          <pc:docMk/>
          <pc:sldMk cId="0" sldId="275"/>
        </pc:sldMkLst>
      </pc:sldChg>
      <pc:sldChg chg="addCm">
        <pc:chgData name="Phan Thi Thu Hong (FE FPTU DN)" userId="S::hongptt11@fe.edu.vn::4d36b424-e1a9-4834-b8a6-b266a7cdd1c0" providerId="AD" clId="Web-{9E434899-B4AF-6DAF-1BED-FD7E113EB029}" dt="2022-11-11T12:03:19.004" v="7"/>
        <pc:sldMkLst>
          <pc:docMk/>
          <pc:sldMk cId="0" sldId="277"/>
        </pc:sldMkLst>
      </pc:sldChg>
    </pc:docChg>
  </pc:docChgLst>
</pc:chgInfo>
</file>

<file path=ppt/comments/modernComment_10F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A0C2576-BA39-420A-B913-11338F331D27}" authorId="{F2615FEF-C003-BDE4-A30D-DBA9560B8F91}" created="2022-11-11T12:02:18.83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71"/>
      <ac:graphicFrameMk id="179" creationId="{00000000-0000-0000-0000-000000000000}"/>
    </ac:deMkLst>
    <p188:txBody>
      <a:bodyPr/>
      <a:lstStyle/>
      <a:p>
        <a:r>
          <a:rPr lang="vi-VN"/>
          <a:t>Chỉnh sửa lại kích thước bảng biểu cho vừa với kích thước của slides</a:t>
        </a:r>
      </a:p>
    </p188:txBody>
  </p188:cm>
  <p188:cm id="{B356950C-A6CC-4CAF-B4EC-F2D4D6BB8012}" authorId="{4269E7EC-06AF-7617-68CD-3EF89333AE6A}" created="2022-11-23T09:00:12.62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71"/>
      <ac:graphicFrameMk id="179" creationId="{00000000-0000-0000-0000-000000000000}"/>
    </ac:deMkLst>
    <p188:txBody>
      <a:bodyPr/>
      <a:lstStyle/>
      <a:p>
        <a:r>
          <a:rPr lang="en-US"/>
          <a:t>Đã sửa</a:t>
        </a:r>
      </a:p>
    </p188:txBody>
  </p188:cm>
</p188:cmLst>
</file>

<file path=ppt/comments/modernComment_111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FD0AD93-7EED-449E-B5B4-DD002DBD8046}" authorId="{F2615FEF-C003-BDE4-A30D-DBA9560B8F91}" created="2022-11-11T12:02:39.28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73"/>
      <ac:graphicFrameMk id="193" creationId="{00000000-0000-0000-0000-000000000000}"/>
    </ac:deMkLst>
    <p188:txBody>
      <a:bodyPr/>
      <a:lstStyle/>
      <a:p>
        <a:r>
          <a:rPr lang="vi-VN"/>
          <a:t>Chỉnh sửa kích thước bảng biểu</a:t>
        </a:r>
      </a:p>
    </p188:txBody>
  </p188:cm>
  <p188:cm id="{2F6B4F20-EDAE-4743-8837-718CEADC4002}" authorId="{4269E7EC-06AF-7617-68CD-3EF89333AE6A}" created="2022-11-23T09:00:27.660">
    <pc:sldMkLst xmlns:pc="http://schemas.microsoft.com/office/powerpoint/2013/main/command">
      <pc:docMk/>
      <pc:sldMk cId="0" sldId="273"/>
    </pc:sldMkLst>
    <p188:txBody>
      <a:bodyPr/>
      <a:lstStyle/>
      <a:p>
        <a:r>
          <a:rPr lang="en-US"/>
          <a:t>Đã sửa</a:t>
        </a:r>
      </a:p>
    </p188:txBody>
  </p188:cm>
</p188:cmLst>
</file>

<file path=ppt/comments/modernComment_113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05D8C03-9261-4181-95F8-F2EEFF8A8C73}" authorId="{F2615FEF-C003-BDE4-A30D-DBA9560B8F91}" created="2022-11-11T12:03:01.72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75"/>
      <ac:graphicFrameMk id="207" creationId="{00000000-0000-0000-0000-000000000000}"/>
    </ac:deMkLst>
    <p188:txBody>
      <a:bodyPr/>
      <a:lstStyle/>
      <a:p>
        <a:r>
          <a:rPr lang="vi-VN"/>
          <a:t>Chỉnh sửa lại kích thước bảng biểu</a:t>
        </a:r>
      </a:p>
    </p188:txBody>
  </p188:cm>
  <p188:cm id="{0B299BFA-DB1B-421E-B743-829ED5EACBCC}" authorId="{4269E7EC-06AF-7617-68CD-3EF89333AE6A}" created="2022-11-23T09:00:33.95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75"/>
      <ac:graphicFrameMk id="207" creationId="{00000000-0000-0000-0000-000000000000}"/>
    </ac:deMkLst>
    <p188:txBody>
      <a:bodyPr/>
      <a:lstStyle/>
      <a:p>
        <a:r>
          <a:rPr lang="en-US"/>
          <a:t>Đã sửa</a:t>
        </a:r>
      </a:p>
    </p188:txBody>
  </p188:cm>
</p188:cmLst>
</file>

<file path=ppt/comments/modernComment_115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23F9A39-43C7-4C0B-AFA0-EE139B39BE23}" authorId="{F2615FEF-C003-BDE4-A30D-DBA9560B8F91}" created="2022-11-11T12:03:19.00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77"/>
      <ac:graphicFrameMk id="221" creationId="{00000000-0000-0000-0000-000000000000}"/>
    </ac:deMkLst>
    <p188:txBody>
      <a:bodyPr/>
      <a:lstStyle/>
      <a:p>
        <a:r>
          <a:rPr lang="vi-VN"/>
          <a:t>Chỉnh sửa kích thước bảng biểu</a:t>
        </a:r>
      </a:p>
    </p188:txBody>
  </p188:cm>
  <p188:cm id="{62EE133F-92CD-4AF9-ABE9-315FDA0CDCD6}" authorId="{4269E7EC-06AF-7617-68CD-3EF89333AE6A}" created="2022-11-23T09:00:39.275">
    <pc:sldMkLst xmlns:pc="http://schemas.microsoft.com/office/powerpoint/2013/main/command">
      <pc:docMk/>
      <pc:sldMk cId="0" sldId="277"/>
    </pc:sldMkLst>
    <p188:txBody>
      <a:bodyPr/>
      <a:lstStyle/>
      <a:p>
        <a:r>
          <a:rPr lang="en-US"/>
          <a:t>Đã sửa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6cdb30d765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6cdb30d765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6cdb30d765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6cdb30d765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6cdb30d765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6cdb30d765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6cdb30d765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6cdb30d765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6cdb30d76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6cdb30d76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6cdb30d765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6cdb30d765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6cdb30d765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6cdb30d765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6cdb30d765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6cdb30d765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6cdb30d765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6cdb30d765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6cdb30d765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6cdb30d765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6cdb30d765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6cdb30d765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6cdb30d7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6cdb30d7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6cdb30d765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6cdb30d765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6cdb30d765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6cdb30d765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6cdb30d765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6cdb30d765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6cdb30d765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6cdb30d765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49543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6cdb30d765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6cdb30d765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30324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6cdb30d765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6cdb30d765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6cdb30d76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6cdb30d76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6cdb30d76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6cdb30d76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6cdb30d765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6cdb30d765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6cdb30d765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6cdb30d765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6cdb30d76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6cdb30d76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6cdb30d765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6cdb30d765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6cdb30d76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6cdb30d76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5" y="9897"/>
            <a:ext cx="903262" cy="455484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F_0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1_0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3_0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5_0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Modern AI: Applications and Machine Learning Workflow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</a:t>
            </a:fld>
            <a:endParaRPr lang="vi"/>
          </a:p>
        </p:txBody>
      </p:sp>
    </p:spTree>
    <p:extLst>
      <p:ext uri="{BB962C8B-B14F-4D97-AF65-F5344CB8AC3E}">
        <p14:creationId xmlns:p14="http://schemas.microsoft.com/office/powerpoint/2010/main" val="2684158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/>
              <a:t>AI Omnipresence in Social Media</a:t>
            </a:r>
            <a:endParaRPr sz="3000"/>
          </a:p>
        </p:txBody>
      </p:sp>
      <p:pic>
        <p:nvPicPr>
          <p:cNvPr id="118" name="Google Shape;118;p20"/>
          <p:cNvPicPr preferRelativeResize="0"/>
          <p:nvPr/>
        </p:nvPicPr>
        <p:blipFill rotWithShape="1">
          <a:blip r:embed="rId3">
            <a:alphaModFix/>
          </a:blip>
          <a:srcRect l="2343" t="25698" r="51894" b="11221"/>
          <a:stretch/>
        </p:blipFill>
        <p:spPr>
          <a:xfrm>
            <a:off x="573625" y="1627125"/>
            <a:ext cx="3901525" cy="3023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/>
          <p:nvPr/>
        </p:nvPicPr>
        <p:blipFill rotWithShape="1">
          <a:blip r:embed="rId4">
            <a:alphaModFix/>
          </a:blip>
          <a:srcRect l="61614" t="36765" r="5523" b="15757"/>
          <a:stretch/>
        </p:blipFill>
        <p:spPr>
          <a:xfrm>
            <a:off x="4703097" y="1538775"/>
            <a:ext cx="3926803" cy="302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10</a:t>
            </a:fld>
            <a:endParaRPr lang="vi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title"/>
          </p:nvPr>
        </p:nvSpPr>
        <p:spPr>
          <a:xfrm>
            <a:off x="311700" y="348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vi" sz="3000" b="1"/>
              <a:t>AI Omnipresence in Daily Life</a:t>
            </a:r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l="25882" t="36049" r="5170" b="15885"/>
          <a:stretch/>
        </p:blipFill>
        <p:spPr>
          <a:xfrm>
            <a:off x="629175" y="1506475"/>
            <a:ext cx="8022224" cy="29806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11</a:t>
            </a:fld>
            <a:endParaRPr lang="vi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000" b="1"/>
              <a:t>Latest Developments: Computer Vision</a:t>
            </a:r>
            <a:endParaRPr sz="3000" b="1"/>
          </a:p>
        </p:txBody>
      </p:sp>
      <p:pic>
        <p:nvPicPr>
          <p:cNvPr id="131" name="Google Shape;131;p22"/>
          <p:cNvPicPr preferRelativeResize="0"/>
          <p:nvPr/>
        </p:nvPicPr>
        <p:blipFill rotWithShape="1">
          <a:blip r:embed="rId3">
            <a:alphaModFix/>
          </a:blip>
          <a:srcRect l="26242" t="35275" r="5771" b="14315"/>
          <a:stretch/>
        </p:blipFill>
        <p:spPr>
          <a:xfrm>
            <a:off x="552100" y="1428575"/>
            <a:ext cx="8039801" cy="31768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12</a:t>
            </a:fld>
            <a:endParaRPr lang="vi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/>
              <a:t>Example: Abandoned Baggage Detection</a:t>
            </a:r>
            <a:endParaRPr sz="3000" b="1"/>
          </a:p>
        </p:txBody>
      </p:sp>
      <p:sp>
        <p:nvSpPr>
          <p:cNvPr id="137" name="Google Shape;137;p23"/>
          <p:cNvSpPr txBox="1">
            <a:spLocks noGrp="1"/>
          </p:cNvSpPr>
          <p:nvPr>
            <p:ph type="body" idx="1"/>
          </p:nvPr>
        </p:nvSpPr>
        <p:spPr>
          <a:xfrm>
            <a:off x="397800" y="1184750"/>
            <a:ext cx="373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We can automatically detect when baggage has been left unattended, potentially saving lives.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This system relies on the breakthroughs we discussed: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Cutting edge object detection.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>
                <a:solidFill>
                  <a:schemeClr val="dk1"/>
                </a:solidFill>
              </a:rPr>
              <a:t>- Fast hardware on which to train the model.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8" name="Google Shape;138;p23"/>
          <p:cNvPicPr preferRelativeResize="0"/>
          <p:nvPr/>
        </p:nvPicPr>
        <p:blipFill rotWithShape="1">
          <a:blip r:embed="rId3">
            <a:alphaModFix/>
          </a:blip>
          <a:srcRect l="57780" t="32555" r="4797" b="12682"/>
          <a:stretch/>
        </p:blipFill>
        <p:spPr>
          <a:xfrm>
            <a:off x="4572000" y="1357925"/>
            <a:ext cx="4158644" cy="32432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13</a:t>
            </a:fld>
            <a:endParaRPr lang="vi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/>
              <a:t>Background and Tools</a:t>
            </a:r>
            <a:endParaRPr sz="3000" b="1"/>
          </a:p>
        </p:txBody>
      </p:sp>
      <p:sp>
        <p:nvSpPr>
          <p:cNvPr id="150" name="Google Shape;150;p25"/>
          <p:cNvSpPr txBox="1">
            <a:spLocks noGrp="1"/>
          </p:cNvSpPr>
          <p:nvPr>
            <p:ph type="body" idx="1"/>
          </p:nvPr>
        </p:nvSpPr>
        <p:spPr>
          <a:xfrm>
            <a:off x="391350" y="1065275"/>
            <a:ext cx="8361300" cy="38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7894"/>
              <a:buFont typeface="Arial"/>
              <a:buNone/>
            </a:pPr>
            <a:r>
              <a:rPr lang="vi" sz="1900">
                <a:solidFill>
                  <a:schemeClr val="dk1"/>
                </a:solidFill>
              </a:rPr>
              <a:t>Examples assume familiarity with: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 sz="1900">
                <a:solidFill>
                  <a:schemeClr val="dk1"/>
                </a:solidFill>
              </a:rPr>
              <a:t>- Python libraries (e.g. NumPy or Pandas), Jupyter Notebooks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7894"/>
              <a:buFont typeface="Arial"/>
              <a:buNone/>
            </a:pPr>
            <a:r>
              <a:rPr lang="vi" sz="1900">
                <a:solidFill>
                  <a:schemeClr val="dk1"/>
                </a:solidFill>
              </a:rPr>
              <a:t>- Basic statistics including probability, calculating moments, Bayes' Rule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7894"/>
              <a:buFont typeface="Arial"/>
              <a:buNone/>
            </a:pPr>
            <a:r>
              <a:rPr lang="vi" sz="1900">
                <a:solidFill>
                  <a:schemeClr val="dk1"/>
                </a:solidFill>
              </a:rPr>
              <a:t>Examples use iPython (via Jupyter Lab/Notebook), with the following Libraries: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7894"/>
              <a:buFont typeface="Arial"/>
              <a:buNone/>
            </a:pPr>
            <a:r>
              <a:rPr lang="vi" sz="1900">
                <a:solidFill>
                  <a:schemeClr val="dk1"/>
                </a:solidFill>
              </a:rPr>
              <a:t>- NumPy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 sz="1900">
                <a:solidFill>
                  <a:schemeClr val="dk1"/>
                </a:solidFill>
              </a:rPr>
              <a:t>- Pandas (We will usually read data into a Pandas DataFrame)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 sz="1900">
                <a:solidFill>
                  <a:schemeClr val="dk1"/>
                </a:solidFill>
              </a:rPr>
              <a:t>- Matplotlib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7894"/>
              <a:buFont typeface="Arial"/>
              <a:buNone/>
            </a:pPr>
            <a:r>
              <a:rPr lang="vi" sz="1900">
                <a:solidFill>
                  <a:schemeClr val="dk1"/>
                </a:solidFill>
              </a:rPr>
              <a:t>- Seaborn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 sz="1900">
                <a:solidFill>
                  <a:schemeClr val="dk1"/>
                </a:solidFill>
              </a:rPr>
              <a:t>- Scikit-Learn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7894"/>
              <a:buFont typeface="Arial"/>
              <a:buNone/>
            </a:pPr>
            <a:r>
              <a:rPr lang="vi" sz="1900">
                <a:solidFill>
                  <a:schemeClr val="dk1"/>
                </a:solidFill>
              </a:rPr>
              <a:t>- TensorFlow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None/>
            </a:pPr>
            <a:r>
              <a:rPr lang="vi" sz="1900">
                <a:solidFill>
                  <a:schemeClr val="dk1"/>
                </a:solidFill>
              </a:rPr>
              <a:t>- Keras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14</a:t>
            </a:fld>
            <a:endParaRPr lang="vi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>
            <a:spLocks noGrp="1"/>
          </p:cNvSpPr>
          <p:nvPr>
            <p:ph type="title"/>
          </p:nvPr>
        </p:nvSpPr>
        <p:spPr>
          <a:xfrm>
            <a:off x="354750" y="219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Machine Learning Workflow</a:t>
            </a:r>
            <a:endParaRPr sz="3000" b="1" dirty="0"/>
          </a:p>
        </p:txBody>
      </p:sp>
      <p:sp>
        <p:nvSpPr>
          <p:cNvPr id="156" name="Google Shape;156;p26"/>
          <p:cNvSpPr/>
          <p:nvPr/>
        </p:nvSpPr>
        <p:spPr>
          <a:xfrm>
            <a:off x="505750" y="1065275"/>
            <a:ext cx="2388900" cy="4734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1500" b="1">
                <a:solidFill>
                  <a:schemeClr val="dk1"/>
                </a:solidFill>
              </a:rPr>
              <a:t>Problem Statement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57" name="Google Shape;157;p26"/>
          <p:cNvSpPr/>
          <p:nvPr/>
        </p:nvSpPr>
        <p:spPr>
          <a:xfrm>
            <a:off x="505750" y="1691125"/>
            <a:ext cx="2388900" cy="4734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1500" b="1">
                <a:solidFill>
                  <a:schemeClr val="dk1"/>
                </a:solidFill>
              </a:rPr>
              <a:t>Data Collection</a:t>
            </a:r>
            <a:endParaRPr sz="1500" b="1">
              <a:solidFill>
                <a:schemeClr val="dk1"/>
              </a:solidFill>
            </a:endParaRPr>
          </a:p>
        </p:txBody>
      </p:sp>
      <p:sp>
        <p:nvSpPr>
          <p:cNvPr id="158" name="Google Shape;158;p26"/>
          <p:cNvSpPr/>
          <p:nvPr/>
        </p:nvSpPr>
        <p:spPr>
          <a:xfrm>
            <a:off x="505750" y="2285400"/>
            <a:ext cx="2388900" cy="5727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1500" b="1">
                <a:solidFill>
                  <a:schemeClr val="dk1"/>
                </a:solidFill>
              </a:rPr>
              <a:t>Data Exploration &amp; Preprocessing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159" name="Google Shape;159;p26"/>
          <p:cNvSpPr/>
          <p:nvPr/>
        </p:nvSpPr>
        <p:spPr>
          <a:xfrm>
            <a:off x="505750" y="2978975"/>
            <a:ext cx="2388900" cy="4734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1500" b="1">
                <a:solidFill>
                  <a:schemeClr val="dk1"/>
                </a:solidFill>
              </a:rPr>
              <a:t>Modeling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60" name="Google Shape;160;p26"/>
          <p:cNvSpPr/>
          <p:nvPr/>
        </p:nvSpPr>
        <p:spPr>
          <a:xfrm>
            <a:off x="505750" y="3622900"/>
            <a:ext cx="2388900" cy="4734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1500" b="1">
                <a:solidFill>
                  <a:schemeClr val="dk1"/>
                </a:solidFill>
              </a:rPr>
              <a:t>Validation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61" name="Google Shape;161;p26"/>
          <p:cNvSpPr/>
          <p:nvPr/>
        </p:nvSpPr>
        <p:spPr>
          <a:xfrm>
            <a:off x="505750" y="4266825"/>
            <a:ext cx="2388900" cy="5727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1500" b="1">
                <a:solidFill>
                  <a:schemeClr val="dk1"/>
                </a:solidFill>
              </a:rPr>
              <a:t>Decision Making &amp; Deployment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3432575" y="1065100"/>
            <a:ext cx="4368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1500" b="1">
                <a:solidFill>
                  <a:schemeClr val="dk1"/>
                </a:solidFill>
              </a:rPr>
              <a:t>What problem are you trying to solve?</a:t>
            </a:r>
            <a:endParaRPr sz="1500" b="1">
              <a:solidFill>
                <a:schemeClr val="dk1"/>
              </a:solidFill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3432575" y="1753938"/>
            <a:ext cx="391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1500" b="1">
                <a:solidFill>
                  <a:schemeClr val="dk1"/>
                </a:solidFill>
              </a:rPr>
              <a:t>What data do you need to solve it?</a:t>
            </a:r>
            <a:endParaRPr sz="1500" b="1">
              <a:solidFill>
                <a:schemeClr val="dk1"/>
              </a:solidFill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3432575" y="2442600"/>
            <a:ext cx="5531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1500" b="1">
                <a:solidFill>
                  <a:schemeClr val="dk1"/>
                </a:solidFill>
              </a:rPr>
              <a:t>How should you clean your data so your model can use it?</a:t>
            </a:r>
            <a:endParaRPr sz="1500" b="1">
              <a:solidFill>
                <a:schemeClr val="dk1"/>
              </a:solidFill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3432575" y="3031025"/>
            <a:ext cx="391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1500" b="1">
                <a:solidFill>
                  <a:schemeClr val="dk1"/>
                </a:solidFill>
              </a:rPr>
              <a:t>Build a model to solve your problem?</a:t>
            </a:r>
            <a:endParaRPr sz="1500" b="1">
              <a:solidFill>
                <a:schemeClr val="dk1"/>
              </a:solidFill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3432575" y="3727000"/>
            <a:ext cx="4013700" cy="514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en-US" sz="1500" b="1">
                <a:solidFill>
                  <a:schemeClr val="dk1"/>
                </a:solidFill>
              </a:rPr>
              <a:t>Was </a:t>
            </a:r>
            <a:r>
              <a:rPr lang="en-US" sz="1500" b="1" dirty="0">
                <a:solidFill>
                  <a:schemeClr val="dk1"/>
                </a:solidFill>
              </a:rPr>
              <a:t>the problem solved?</a:t>
            </a:r>
            <a:endParaRPr sz="1700" b="1" dirty="0">
              <a:solidFill>
                <a:schemeClr val="dk1"/>
              </a:solidFill>
            </a:endParaRPr>
          </a:p>
        </p:txBody>
      </p:sp>
      <p:sp>
        <p:nvSpPr>
          <p:cNvPr id="167" name="Google Shape;167;p26"/>
          <p:cNvSpPr txBox="1"/>
          <p:nvPr/>
        </p:nvSpPr>
        <p:spPr>
          <a:xfrm>
            <a:off x="3432575" y="4308100"/>
            <a:ext cx="5337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1500" b="1">
                <a:solidFill>
                  <a:schemeClr val="dk1"/>
                </a:solidFill>
              </a:rPr>
              <a:t>Communicate to stakeholders or put into production?</a:t>
            </a:r>
            <a:endParaRPr sz="1500" b="1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15</a:t>
            </a:fld>
            <a:endParaRPr lang="vi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Machine Learning Vocabulary</a:t>
            </a:r>
            <a:endParaRPr sz="3000" b="1" dirty="0"/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xfrm>
            <a:off x="516150" y="1206275"/>
            <a:ext cx="8520600" cy="4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b="1">
                <a:solidFill>
                  <a:schemeClr val="dk1"/>
                </a:solidFill>
              </a:rPr>
              <a:t>Target</a:t>
            </a:r>
            <a:r>
              <a:rPr lang="vi" sz="2000">
                <a:solidFill>
                  <a:schemeClr val="dk1"/>
                </a:solidFill>
              </a:rPr>
              <a:t>: category or value that we are trying to predict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16</a:t>
            </a:fld>
            <a:endParaRPr lang="vi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>
            <a:spLocks noGrp="1"/>
          </p:cNvSpPr>
          <p:nvPr>
            <p:ph type="title"/>
          </p:nvPr>
        </p:nvSpPr>
        <p:spPr>
          <a:xfrm>
            <a:off x="1027289" y="175396"/>
            <a:ext cx="790026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vi" sz="3000" b="1" dirty="0"/>
              <a:t>Machine Learning Vocabulary</a:t>
            </a:r>
            <a:endParaRPr sz="3000" b="1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179" name="Google Shape;179;p28"/>
          <p:cNvGraphicFramePr/>
          <p:nvPr>
            <p:extLst>
              <p:ext uri="{D42A27DB-BD31-4B8C-83A1-F6EECF244321}">
                <p14:modId xmlns:p14="http://schemas.microsoft.com/office/powerpoint/2010/main" val="703486508"/>
              </p:ext>
            </p:extLst>
          </p:nvPr>
        </p:nvGraphicFramePr>
        <p:xfrm>
          <a:off x="1130715" y="912832"/>
          <a:ext cx="5200625" cy="4017278"/>
        </p:xfrm>
        <a:graphic>
          <a:graphicData uri="http://schemas.openxmlformats.org/drawingml/2006/table">
            <a:tbl>
              <a:tblPr>
                <a:noFill/>
                <a:tableStyleId>{13571E65-6D1B-4C3F-BE5B-6BAF21AAD1F6}</a:tableStyleId>
              </a:tblPr>
              <a:tblGrid>
                <a:gridCol w="107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4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2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6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65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sepal length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sepal width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petal length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 dirty="0">
                          <a:solidFill>
                            <a:srgbClr val="000000"/>
                          </a:solidFill>
                        </a:rPr>
                        <a:t>petal width</a:t>
                      </a:r>
                      <a:endParaRPr sz="11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species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 dirty="0">
                          <a:solidFill>
                            <a:srgbClr val="000000"/>
                          </a:solidFill>
                        </a:rPr>
                        <a:t>6.7</a:t>
                      </a: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5.2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2.3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6.4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2.8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5.6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2.1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4.6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 dirty="0">
                          <a:solidFill>
                            <a:srgbClr val="000000"/>
                          </a:solidFill>
                        </a:rPr>
                        <a:t>0.3</a:t>
                      </a: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 dirty="0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6.9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3.1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4.9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1.5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versicolor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4.4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2.9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4.8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0.1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5.9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5.1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1.8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3.9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 dirty="0">
                          <a:solidFill>
                            <a:srgbClr val="000000"/>
                          </a:solidFill>
                        </a:rPr>
                        <a:t>1.3</a:t>
                      </a: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0.4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4.9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1.7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 dirty="0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80" name="Google Shape;180;p28"/>
          <p:cNvSpPr/>
          <p:nvPr/>
        </p:nvSpPr>
        <p:spPr>
          <a:xfrm>
            <a:off x="6659208" y="907136"/>
            <a:ext cx="1059000" cy="397200"/>
          </a:xfrm>
          <a:prstGeom prst="rect">
            <a:avLst/>
          </a:prstGeom>
          <a:solidFill>
            <a:srgbClr val="B4A7D6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1500" b="1">
                <a:solidFill>
                  <a:srgbClr val="000000"/>
                </a:solidFill>
              </a:rPr>
              <a:t>Target</a:t>
            </a:r>
            <a:endParaRPr sz="1500" b="1">
              <a:solidFill>
                <a:srgbClr val="000000"/>
              </a:solidFill>
            </a:endParaRPr>
          </a:p>
        </p:txBody>
      </p:sp>
      <p:sp>
        <p:nvSpPr>
          <p:cNvPr id="181" name="Google Shape;181;p28"/>
          <p:cNvSpPr/>
          <p:nvPr/>
        </p:nvSpPr>
        <p:spPr>
          <a:xfrm>
            <a:off x="5368040" y="912832"/>
            <a:ext cx="963300" cy="397200"/>
          </a:xfrm>
          <a:prstGeom prst="rect">
            <a:avLst/>
          </a:prstGeom>
          <a:noFill/>
          <a:ln w="38100" cap="flat" cmpd="sng">
            <a:solidFill>
              <a:srgbClr val="674E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17</a:t>
            </a:fld>
            <a:endParaRPr lang="vi"/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>
            <a:spLocks noGrp="1"/>
          </p:cNvSpPr>
          <p:nvPr>
            <p:ph type="title"/>
          </p:nvPr>
        </p:nvSpPr>
        <p:spPr>
          <a:xfrm>
            <a:off x="559200" y="358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vi" sz="3000" b="1"/>
              <a:t>Machine Learning Vocabulary</a:t>
            </a:r>
            <a:endParaRPr sz="3000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body" idx="1"/>
          </p:nvPr>
        </p:nvSpPr>
        <p:spPr>
          <a:xfrm>
            <a:off x="559200" y="1098650"/>
            <a:ext cx="6370500" cy="16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b="1">
                <a:solidFill>
                  <a:schemeClr val="dk1"/>
                </a:solidFill>
              </a:rPr>
              <a:t>Features</a:t>
            </a:r>
            <a:r>
              <a:rPr lang="vi" sz="2000">
                <a:solidFill>
                  <a:schemeClr val="dk1"/>
                </a:solidFill>
              </a:rPr>
              <a:t>: properties of the data used for prediction (explanatory variables)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18</a:t>
            </a:fld>
            <a:endParaRPr lang="vi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>
            <a:spLocks noGrp="1"/>
          </p:cNvSpPr>
          <p:nvPr>
            <p:ph type="title"/>
          </p:nvPr>
        </p:nvSpPr>
        <p:spPr>
          <a:xfrm>
            <a:off x="1016000" y="105550"/>
            <a:ext cx="789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vi" sz="3000" b="1" dirty="0"/>
              <a:t>Machine Learning Vocabulary</a:t>
            </a:r>
            <a:endParaRPr dirty="0"/>
          </a:p>
        </p:txBody>
      </p:sp>
      <p:graphicFrame>
        <p:nvGraphicFramePr>
          <p:cNvPr id="193" name="Google Shape;193;p30"/>
          <p:cNvGraphicFramePr/>
          <p:nvPr>
            <p:extLst>
              <p:ext uri="{D42A27DB-BD31-4B8C-83A1-F6EECF244321}">
                <p14:modId xmlns:p14="http://schemas.microsoft.com/office/powerpoint/2010/main" val="2639850910"/>
              </p:ext>
            </p:extLst>
          </p:nvPr>
        </p:nvGraphicFramePr>
        <p:xfrm>
          <a:off x="2361487" y="765475"/>
          <a:ext cx="5200625" cy="4128509"/>
        </p:xfrm>
        <a:graphic>
          <a:graphicData uri="http://schemas.openxmlformats.org/drawingml/2006/table">
            <a:tbl>
              <a:tblPr>
                <a:noFill/>
                <a:tableStyleId>{13571E65-6D1B-4C3F-BE5B-6BAF21AAD1F6}</a:tableStyleId>
              </a:tblPr>
              <a:tblGrid>
                <a:gridCol w="107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4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2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6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4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 dirty="0">
                          <a:solidFill>
                            <a:srgbClr val="000000"/>
                          </a:solidFill>
                        </a:rPr>
                        <a:t>sepal length</a:t>
                      </a:r>
                      <a:endParaRPr sz="12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sepal width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petal length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petal width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 dirty="0">
                          <a:solidFill>
                            <a:srgbClr val="000000"/>
                          </a:solidFill>
                        </a:rPr>
                        <a:t>species</a:t>
                      </a:r>
                      <a:endParaRPr sz="12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6.7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5.2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2.3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6.4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2.8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5.6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2.1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4.6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 dirty="0">
                          <a:solidFill>
                            <a:srgbClr val="000000"/>
                          </a:solidFill>
                        </a:rPr>
                        <a:t>3.4</a:t>
                      </a:r>
                      <a:endParaRPr sz="12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0.3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6.9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3.1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4.9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1.5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versicolor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4.4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2.9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 dirty="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2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4.8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0.1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5.9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5.1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1.8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5.4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1.3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0.4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4.9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5.4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1.7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 dirty="0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94" name="Google Shape;194;p30"/>
          <p:cNvSpPr/>
          <p:nvPr/>
        </p:nvSpPr>
        <p:spPr>
          <a:xfrm>
            <a:off x="711191" y="765475"/>
            <a:ext cx="1479900" cy="3669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vi" sz="1500" b="1" dirty="0">
                <a:solidFill>
                  <a:srgbClr val="161D00"/>
                </a:solidFill>
              </a:rPr>
              <a:t>Features </a:t>
            </a:r>
            <a:endParaRPr dirty="0"/>
          </a:p>
        </p:txBody>
      </p:sp>
      <p:sp>
        <p:nvSpPr>
          <p:cNvPr id="195" name="Google Shape;195;p30"/>
          <p:cNvSpPr/>
          <p:nvPr/>
        </p:nvSpPr>
        <p:spPr>
          <a:xfrm>
            <a:off x="2361487" y="765475"/>
            <a:ext cx="4237200" cy="366900"/>
          </a:xfrm>
          <a:prstGeom prst="rect">
            <a:avLst/>
          </a:prstGeom>
          <a:noFill/>
          <a:ln w="38100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19</a:t>
            </a:fld>
            <a:endParaRPr lang="vi"/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430050" y="455800"/>
            <a:ext cx="8520600" cy="6855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700" b="1" dirty="0"/>
              <a:t>Learning Goals</a:t>
            </a:r>
            <a:endParaRPr sz="2700" b="1" dirty="0"/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1129960" y="1880895"/>
            <a:ext cx="5305200" cy="2395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dirty="0">
                <a:solidFill>
                  <a:schemeClr val="dk1"/>
                </a:solidFill>
              </a:rPr>
              <a:t>In this section, we will cover:</a:t>
            </a:r>
            <a:endParaRPr lang="en-US"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</a:rPr>
              <a:t>- Applications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dirty="0">
                <a:solidFill>
                  <a:schemeClr val="dk1"/>
                </a:solidFill>
              </a:rPr>
              <a:t>- Background and tools used in this course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dirty="0">
                <a:solidFill>
                  <a:schemeClr val="dk1"/>
                </a:solidFill>
              </a:rPr>
              <a:t>- Machine Learning workflow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None/>
            </a:pPr>
            <a:r>
              <a:rPr lang="vi" sz="2000" dirty="0">
                <a:solidFill>
                  <a:schemeClr val="dk1"/>
                </a:solidFill>
              </a:rPr>
              <a:t>- Machine Learning vocabulary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2</a:t>
            </a:fld>
            <a:endParaRPr lang="vi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>
            <a:spLocks noGrp="1"/>
          </p:cNvSpPr>
          <p:nvPr>
            <p:ph type="title"/>
          </p:nvPr>
        </p:nvSpPr>
        <p:spPr>
          <a:xfrm>
            <a:off x="397800" y="3804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vi" sz="3000" b="1"/>
              <a:t>Machine Learning Vocabulary</a:t>
            </a:r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body" idx="1"/>
          </p:nvPr>
        </p:nvSpPr>
        <p:spPr>
          <a:xfrm>
            <a:off x="526925" y="1087925"/>
            <a:ext cx="7113000" cy="14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b="1">
                <a:solidFill>
                  <a:schemeClr val="dk1"/>
                </a:solidFill>
              </a:rPr>
              <a:t>Example</a:t>
            </a:r>
            <a:r>
              <a:rPr lang="vi" sz="2000">
                <a:solidFill>
                  <a:schemeClr val="dk1"/>
                </a:solidFill>
              </a:rPr>
              <a:t>: a single data point within the data (one row)</a:t>
            </a:r>
            <a:endParaRPr sz="20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20</a:t>
            </a:fld>
            <a:endParaRPr lang="vi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>
            <a:spLocks noGrp="1"/>
          </p:cNvSpPr>
          <p:nvPr>
            <p:ph type="title"/>
          </p:nvPr>
        </p:nvSpPr>
        <p:spPr>
          <a:xfrm>
            <a:off x="1162756" y="105550"/>
            <a:ext cx="774484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3000" b="1" dirty="0"/>
              <a:t>Machine Learning Vocabulary</a:t>
            </a:r>
            <a:endParaRPr dirty="0"/>
          </a:p>
        </p:txBody>
      </p:sp>
      <p:graphicFrame>
        <p:nvGraphicFramePr>
          <p:cNvPr id="207" name="Google Shape;207;p32"/>
          <p:cNvGraphicFramePr/>
          <p:nvPr>
            <p:extLst>
              <p:ext uri="{D42A27DB-BD31-4B8C-83A1-F6EECF244321}">
                <p14:modId xmlns:p14="http://schemas.microsoft.com/office/powerpoint/2010/main" val="1718260440"/>
              </p:ext>
            </p:extLst>
          </p:nvPr>
        </p:nvGraphicFramePr>
        <p:xfrm>
          <a:off x="1270626" y="857717"/>
          <a:ext cx="5200625" cy="4002300"/>
        </p:xfrm>
        <a:graphic>
          <a:graphicData uri="http://schemas.openxmlformats.org/drawingml/2006/table">
            <a:tbl>
              <a:tblPr>
                <a:noFill/>
                <a:tableStyleId>{13571E65-6D1B-4C3F-BE5B-6BAF21AAD1F6}</a:tableStyleId>
              </a:tblPr>
              <a:tblGrid>
                <a:gridCol w="107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4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2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6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4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 dirty="0">
                          <a:solidFill>
                            <a:srgbClr val="000000"/>
                          </a:solidFill>
                        </a:rPr>
                        <a:t>sepal length</a:t>
                      </a:r>
                      <a:endParaRPr sz="11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 dirty="0">
                          <a:solidFill>
                            <a:srgbClr val="000000"/>
                          </a:solidFill>
                        </a:rPr>
                        <a:t>sepal width</a:t>
                      </a:r>
                      <a:endParaRPr sz="11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petal length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petal width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species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 dirty="0">
                          <a:solidFill>
                            <a:srgbClr val="000000"/>
                          </a:solidFill>
                        </a:rPr>
                        <a:t>6.7</a:t>
                      </a: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 dirty="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5.2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2.3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6.4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2.8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5.6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 dirty="0">
                          <a:solidFill>
                            <a:srgbClr val="000000"/>
                          </a:solidFill>
                        </a:rPr>
                        <a:t>2.1</a:t>
                      </a: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4.6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0.3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6.9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3.1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 dirty="0">
                          <a:solidFill>
                            <a:srgbClr val="000000"/>
                          </a:solidFill>
                        </a:rPr>
                        <a:t>4.9</a:t>
                      </a: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1.5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versicolor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4.4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2.9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4.8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0.1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5.9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5.1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1.8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 dirty="0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1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3.9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1.3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 dirty="0">
                          <a:solidFill>
                            <a:srgbClr val="000000"/>
                          </a:solidFill>
                        </a:rPr>
                        <a:t>0.4</a:t>
                      </a: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4.9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3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5.4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3.4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1.7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10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1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100" b="1" dirty="0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1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08" name="Google Shape;208;p32"/>
          <p:cNvSpPr/>
          <p:nvPr/>
        </p:nvSpPr>
        <p:spPr>
          <a:xfrm>
            <a:off x="6719607" y="2201317"/>
            <a:ext cx="1667700" cy="5727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1500" b="1" dirty="0">
                <a:solidFill>
                  <a:schemeClr val="dk1"/>
                </a:solidFill>
              </a:rPr>
              <a:t>Observation / Example </a:t>
            </a:r>
            <a:endParaRPr sz="1500" b="1" dirty="0">
              <a:solidFill>
                <a:schemeClr val="dk1"/>
              </a:solidFill>
            </a:endParaRPr>
          </a:p>
        </p:txBody>
      </p:sp>
      <p:sp>
        <p:nvSpPr>
          <p:cNvPr id="209" name="Google Shape;209;p32"/>
          <p:cNvSpPr/>
          <p:nvPr/>
        </p:nvSpPr>
        <p:spPr>
          <a:xfrm>
            <a:off x="1270626" y="2291644"/>
            <a:ext cx="5200500" cy="361245"/>
          </a:xfrm>
          <a:prstGeom prst="rect">
            <a:avLst/>
          </a:prstGeom>
          <a:noFill/>
          <a:ln w="38100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21</a:t>
            </a:fld>
            <a:endParaRPr lang="vi"/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>
            <a:spLocks noGrp="1"/>
          </p:cNvSpPr>
          <p:nvPr>
            <p:ph type="title"/>
          </p:nvPr>
        </p:nvSpPr>
        <p:spPr>
          <a:xfrm>
            <a:off x="408550" y="3912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vi" sz="3000" b="1"/>
              <a:t>Machine Learning Vocabulary</a:t>
            </a:r>
            <a:endParaRPr/>
          </a:p>
        </p:txBody>
      </p:sp>
      <p:sp>
        <p:nvSpPr>
          <p:cNvPr id="215" name="Google Shape;215;p33"/>
          <p:cNvSpPr txBox="1">
            <a:spLocks noGrp="1"/>
          </p:cNvSpPr>
          <p:nvPr>
            <p:ph type="body" idx="1"/>
          </p:nvPr>
        </p:nvSpPr>
        <p:spPr>
          <a:xfrm>
            <a:off x="537675" y="1120200"/>
            <a:ext cx="7070100" cy="15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b="1">
                <a:solidFill>
                  <a:schemeClr val="dk1"/>
                </a:solidFill>
              </a:rPr>
              <a:t>Label</a:t>
            </a:r>
            <a:r>
              <a:rPr lang="vi" sz="2000">
                <a:solidFill>
                  <a:schemeClr val="dk1"/>
                </a:solidFill>
              </a:rPr>
              <a:t>: the target value for a single data point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22</a:t>
            </a:fld>
            <a:endParaRPr lang="vi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>
            <a:spLocks noGrp="1"/>
          </p:cNvSpPr>
          <p:nvPr>
            <p:ph type="title"/>
          </p:nvPr>
        </p:nvSpPr>
        <p:spPr>
          <a:xfrm>
            <a:off x="1128889" y="105550"/>
            <a:ext cx="777871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3000" b="1" dirty="0"/>
              <a:t>Machine Learning Vocabulary</a:t>
            </a:r>
            <a:endParaRPr dirty="0"/>
          </a:p>
        </p:txBody>
      </p:sp>
      <p:graphicFrame>
        <p:nvGraphicFramePr>
          <p:cNvPr id="221" name="Google Shape;221;p34"/>
          <p:cNvGraphicFramePr/>
          <p:nvPr>
            <p:extLst>
              <p:ext uri="{D42A27DB-BD31-4B8C-83A1-F6EECF244321}">
                <p14:modId xmlns:p14="http://schemas.microsoft.com/office/powerpoint/2010/main" val="1754457953"/>
              </p:ext>
            </p:extLst>
          </p:nvPr>
        </p:nvGraphicFramePr>
        <p:xfrm>
          <a:off x="1245965" y="830419"/>
          <a:ext cx="5200625" cy="4128509"/>
        </p:xfrm>
        <a:graphic>
          <a:graphicData uri="http://schemas.openxmlformats.org/drawingml/2006/table">
            <a:tbl>
              <a:tblPr>
                <a:noFill/>
                <a:tableStyleId>{13571E65-6D1B-4C3F-BE5B-6BAF21AAD1F6}</a:tableStyleId>
              </a:tblPr>
              <a:tblGrid>
                <a:gridCol w="107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4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2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6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3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3824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 dirty="0">
                          <a:solidFill>
                            <a:srgbClr val="000000"/>
                          </a:solidFill>
                        </a:rPr>
                        <a:t>sepal length</a:t>
                      </a:r>
                      <a:endParaRPr sz="12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sepal width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petal length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 dirty="0">
                          <a:solidFill>
                            <a:srgbClr val="000000"/>
                          </a:solidFill>
                        </a:rPr>
                        <a:t>petal width</a:t>
                      </a:r>
                      <a:endParaRPr sz="12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species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38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6.7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5.2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2.3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8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6.4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2.8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5.6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 dirty="0">
                          <a:solidFill>
                            <a:srgbClr val="000000"/>
                          </a:solidFill>
                        </a:rPr>
                        <a:t>2.1</a:t>
                      </a:r>
                      <a:endParaRPr sz="12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8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4.6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0.3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8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6.9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3.1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4.9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1.5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versicolor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38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4.4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2.9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 dirty="0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38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4.8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 dirty="0">
                          <a:solidFill>
                            <a:srgbClr val="000000"/>
                          </a:solidFill>
                        </a:rPr>
                        <a:t>0.1</a:t>
                      </a:r>
                      <a:endParaRPr sz="12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38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5.9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 dirty="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2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 dirty="0">
                          <a:solidFill>
                            <a:srgbClr val="000000"/>
                          </a:solidFill>
                        </a:rPr>
                        <a:t>5.1</a:t>
                      </a:r>
                      <a:endParaRPr sz="1200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1.8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virginica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38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5.4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1.3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0.4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38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4.9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3.0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38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5.4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3.4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1.7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vi" sz="1200">
                          <a:solidFill>
                            <a:srgbClr val="000000"/>
                          </a:solidFill>
                        </a:rPr>
                        <a:t>0.2</a:t>
                      </a:r>
                      <a:endParaRPr sz="120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vi" sz="1200" b="1" dirty="0">
                          <a:solidFill>
                            <a:srgbClr val="000000"/>
                          </a:solidFill>
                        </a:rPr>
                        <a:t>setosa</a:t>
                      </a:r>
                      <a:endParaRPr sz="12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22" name="Google Shape;222;p34"/>
          <p:cNvSpPr/>
          <p:nvPr/>
        </p:nvSpPr>
        <p:spPr>
          <a:xfrm>
            <a:off x="6809591" y="2318228"/>
            <a:ext cx="785400" cy="4455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1500" b="1" dirty="0">
                <a:solidFill>
                  <a:schemeClr val="dk1"/>
                </a:solidFill>
              </a:rPr>
              <a:t>Label</a:t>
            </a:r>
            <a:endParaRPr sz="1500" b="1" dirty="0">
              <a:solidFill>
                <a:schemeClr val="dk1"/>
              </a:solidFill>
            </a:endParaRPr>
          </a:p>
        </p:txBody>
      </p:sp>
      <p:sp>
        <p:nvSpPr>
          <p:cNvPr id="223" name="Google Shape;223;p34"/>
          <p:cNvSpPr/>
          <p:nvPr/>
        </p:nvSpPr>
        <p:spPr>
          <a:xfrm>
            <a:off x="5515419" y="2318228"/>
            <a:ext cx="915300" cy="366900"/>
          </a:xfrm>
          <a:prstGeom prst="rect">
            <a:avLst/>
          </a:prstGeom>
          <a:noFill/>
          <a:ln w="38100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23</a:t>
            </a:fld>
            <a:endParaRPr lang="vi"/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1" dirty="0"/>
              <a:t>Summary</a:t>
            </a:r>
            <a:endParaRPr sz="30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24</a:t>
            </a:fld>
            <a:endParaRPr lang="vi"/>
          </a:p>
        </p:txBody>
      </p:sp>
      <p:sp>
        <p:nvSpPr>
          <p:cNvPr id="229" name="Google Shape;229;p35"/>
          <p:cNvSpPr txBox="1">
            <a:spLocks noGrp="1"/>
          </p:cNvSpPr>
          <p:nvPr>
            <p:ph type="body" idx="1"/>
          </p:nvPr>
        </p:nvSpPr>
        <p:spPr>
          <a:xfrm>
            <a:off x="311700" y="1260074"/>
            <a:ext cx="8585345" cy="37967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1600" b="1" dirty="0">
                <a:solidFill>
                  <a:schemeClr val="dk1"/>
                </a:solidFill>
              </a:rPr>
              <a:t>Modern AI 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1"/>
                </a:solidFill>
              </a:rPr>
              <a:t>Factors that have contributed to the current state of Machine Learning are: bigger data sets, faster computers, open source packages, and a wide range of neural network architectures.   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1600" b="1" dirty="0">
                <a:solidFill>
                  <a:schemeClr val="dk1"/>
                </a:solidFill>
              </a:rPr>
              <a:t>Machine Learning Workflow 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1"/>
                </a:solidFill>
              </a:rPr>
              <a:t>The machine learning workflow consists of: 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1"/>
                </a:solidFill>
              </a:rPr>
              <a:t>Problem statement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1"/>
                </a:solidFill>
              </a:rPr>
              <a:t>Data collection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1"/>
                </a:solidFill>
              </a:rPr>
              <a:t>Data exploration and preprocessing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1"/>
                </a:solidFill>
              </a:rPr>
              <a:t>Modeling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1"/>
                </a:solidFill>
              </a:rPr>
              <a:t>Validation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dirty="0">
                <a:solidFill>
                  <a:schemeClr val="dk1"/>
                </a:solidFill>
              </a:rPr>
              <a:t>Decision Making and Deployment</a:t>
            </a:r>
          </a:p>
        </p:txBody>
      </p:sp>
    </p:spTree>
    <p:extLst>
      <p:ext uri="{BB962C8B-B14F-4D97-AF65-F5344CB8AC3E}">
        <p14:creationId xmlns:p14="http://schemas.microsoft.com/office/powerpoint/2010/main" val="12169333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1" dirty="0"/>
              <a:t>Summary</a:t>
            </a:r>
            <a:endParaRPr sz="30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25</a:t>
            </a:fld>
            <a:endParaRPr lang="vi"/>
          </a:p>
        </p:txBody>
      </p:sp>
      <p:sp>
        <p:nvSpPr>
          <p:cNvPr id="229" name="Google Shape;229;p35"/>
          <p:cNvSpPr txBox="1">
            <a:spLocks noGrp="1"/>
          </p:cNvSpPr>
          <p:nvPr>
            <p:ph type="body" idx="1"/>
          </p:nvPr>
        </p:nvSpPr>
        <p:spPr>
          <a:xfrm>
            <a:off x="311700" y="1260074"/>
            <a:ext cx="8585345" cy="3492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1600" dirty="0">
                <a:solidFill>
                  <a:schemeClr val="dk1"/>
                </a:solidFill>
              </a:rPr>
              <a:t>Summary of the common taxonomy for data in open source packages for Machine Learning: 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b="1" dirty="0">
                <a:solidFill>
                  <a:schemeClr val="dk1"/>
                </a:solidFill>
              </a:rPr>
              <a:t>target</a:t>
            </a:r>
            <a:r>
              <a:rPr lang="en-US" sz="1600" dirty="0">
                <a:solidFill>
                  <a:schemeClr val="dk1"/>
                </a:solidFill>
              </a:rPr>
              <a:t>: category or value you are trying to predict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b="1" dirty="0">
                <a:solidFill>
                  <a:schemeClr val="dk1"/>
                </a:solidFill>
              </a:rPr>
              <a:t>features</a:t>
            </a:r>
            <a:r>
              <a:rPr lang="en-US" sz="1600" dirty="0">
                <a:solidFill>
                  <a:schemeClr val="dk1"/>
                </a:solidFill>
              </a:rPr>
              <a:t>: explanatory variables used for prediction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b="1" dirty="0">
                <a:solidFill>
                  <a:schemeClr val="dk1"/>
                </a:solidFill>
              </a:rPr>
              <a:t>example</a:t>
            </a:r>
            <a:r>
              <a:rPr lang="en-US" sz="1600" dirty="0">
                <a:solidFill>
                  <a:schemeClr val="dk1"/>
                </a:solidFill>
              </a:rPr>
              <a:t>: an observation or single data point within the data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600" b="1" dirty="0">
                <a:solidFill>
                  <a:schemeClr val="dk1"/>
                </a:solidFill>
              </a:rPr>
              <a:t>label</a:t>
            </a:r>
            <a:r>
              <a:rPr lang="en-US" sz="1600" dirty="0">
                <a:solidFill>
                  <a:schemeClr val="dk1"/>
                </a:solidFill>
              </a:rPr>
              <a:t>: the value of the target for a single data point</a:t>
            </a:r>
            <a:endParaRPr sz="16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86193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/>
              <a:t>Learning Recap</a:t>
            </a:r>
            <a:endParaRPr sz="3000" b="1"/>
          </a:p>
        </p:txBody>
      </p:sp>
      <p:sp>
        <p:nvSpPr>
          <p:cNvPr id="229" name="Google Shape;229;p35"/>
          <p:cNvSpPr txBox="1">
            <a:spLocks noGrp="1"/>
          </p:cNvSpPr>
          <p:nvPr>
            <p:ph type="body" idx="1"/>
          </p:nvPr>
        </p:nvSpPr>
        <p:spPr>
          <a:xfrm>
            <a:off x="548425" y="1260075"/>
            <a:ext cx="6693300" cy="19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dirty="0">
                <a:solidFill>
                  <a:schemeClr val="dk1"/>
                </a:solidFill>
              </a:rPr>
              <a:t>In this section, we discussed: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dirty="0">
                <a:solidFill>
                  <a:schemeClr val="dk1"/>
                </a:solidFill>
              </a:rPr>
              <a:t>- </a:t>
            </a:r>
            <a:r>
              <a:rPr lang="en-US" sz="2000" dirty="0">
                <a:solidFill>
                  <a:schemeClr val="dk1"/>
                </a:solidFill>
              </a:rPr>
              <a:t>Applications</a:t>
            </a: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</a:rPr>
              <a:t>- </a:t>
            </a:r>
            <a:r>
              <a:rPr lang="vi" sz="2000" dirty="0">
                <a:solidFill>
                  <a:schemeClr val="dk1"/>
                </a:solidFill>
              </a:rPr>
              <a:t>Background and tools used in this course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dirty="0">
                <a:solidFill>
                  <a:schemeClr val="dk1"/>
                </a:solidFill>
              </a:rPr>
              <a:t>- Machine Learning workflow</a:t>
            </a: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dirty="0">
                <a:solidFill>
                  <a:schemeClr val="dk1"/>
                </a:solidFill>
              </a:rPr>
              <a:t>- Machine Learning vocabulary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26</a:t>
            </a:fld>
            <a:endParaRPr lang="vi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522400" y="4078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000" b="1"/>
              <a:t>Modern AI (2012 - ?): Impact</a:t>
            </a:r>
            <a:endParaRPr sz="3000" b="1"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l="26918" t="35226" r="5836" b="15471"/>
          <a:stretch/>
        </p:blipFill>
        <p:spPr>
          <a:xfrm>
            <a:off x="311700" y="1328475"/>
            <a:ext cx="8520599" cy="33293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3</a:t>
            </a:fld>
            <a:endParaRPr lang="vi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0850" y="221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000" b="1" dirty="0"/>
              <a:t>How Is This Era of AI Different?</a:t>
            </a:r>
            <a:endParaRPr sz="3000" b="1" dirty="0"/>
          </a:p>
        </p:txBody>
      </p:sp>
      <p:grpSp>
        <p:nvGrpSpPr>
          <p:cNvPr id="61" name="Google Shape;61;p14"/>
          <p:cNvGrpSpPr/>
          <p:nvPr/>
        </p:nvGrpSpPr>
        <p:grpSpPr>
          <a:xfrm>
            <a:off x="1364550" y="1121325"/>
            <a:ext cx="6613200" cy="3860700"/>
            <a:chOff x="1364550" y="1121325"/>
            <a:chExt cx="6613200" cy="3860700"/>
          </a:xfrm>
        </p:grpSpPr>
        <p:pic>
          <p:nvPicPr>
            <p:cNvPr id="62" name="Google Shape;62;p14"/>
            <p:cNvPicPr preferRelativeResize="0"/>
            <p:nvPr/>
          </p:nvPicPr>
          <p:blipFill rotWithShape="1">
            <a:blip r:embed="rId3">
              <a:alphaModFix/>
            </a:blip>
            <a:srcRect l="19093" t="24845" r="17806" b="9961"/>
            <a:stretch/>
          </p:blipFill>
          <p:spPr>
            <a:xfrm>
              <a:off x="1364550" y="1121325"/>
              <a:ext cx="6613200" cy="3860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Google Shape;63;p14"/>
            <p:cNvSpPr/>
            <p:nvPr/>
          </p:nvSpPr>
          <p:spPr>
            <a:xfrm>
              <a:off x="6881850" y="3544425"/>
              <a:ext cx="1095900" cy="14376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14"/>
          <p:cNvSpPr txBox="1"/>
          <p:nvPr/>
        </p:nvSpPr>
        <p:spPr>
          <a:xfrm>
            <a:off x="9245900" y="2292875"/>
            <a:ext cx="713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4</a:t>
            </a:fld>
            <a:endParaRPr lang="vi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273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3000" b="1" dirty="0"/>
              <a:t>Transformative Changes</a:t>
            </a:r>
            <a:endParaRPr sz="3000" b="1" dirty="0"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2645400" y="1741138"/>
            <a:ext cx="1926600" cy="23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>
                <a:solidFill>
                  <a:schemeClr val="dk1"/>
                </a:solidFill>
              </a:rPr>
              <a:t>- Enhanced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  Diagnostics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Drug Discovery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Patient Care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Research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>
                <a:solidFill>
                  <a:schemeClr val="dk1"/>
                </a:solidFill>
              </a:rPr>
              <a:t>- Sensory Aids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l="2690" t="26482" r="74387" b="10719"/>
          <a:stretch/>
        </p:blipFill>
        <p:spPr>
          <a:xfrm>
            <a:off x="557650" y="1370176"/>
            <a:ext cx="2039700" cy="3140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l="50079" t="24640" r="25927" b="10600"/>
          <a:stretch/>
        </p:blipFill>
        <p:spPr>
          <a:xfrm>
            <a:off x="4800976" y="1318475"/>
            <a:ext cx="2039700" cy="30938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6840675" y="1783213"/>
            <a:ext cx="2179200" cy="27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Factory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  Automation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Predictive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  Maintenance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Precision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  Agriculture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Field Automation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7015800" y="1420225"/>
            <a:ext cx="1409700" cy="363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 sz="2000" b="1">
                <a:solidFill>
                  <a:srgbClr val="2D3100"/>
                </a:solidFill>
              </a:rPr>
              <a:t>Industrial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2939325" y="1420225"/>
            <a:ext cx="1151400" cy="363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2000" b="1">
                <a:solidFill>
                  <a:schemeClr val="dk1"/>
                </a:solidFill>
              </a:rPr>
              <a:t>Health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5</a:t>
            </a:fld>
            <a:endParaRPr lang="vi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11700" y="273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3000" b="1" dirty="0"/>
              <a:t>Transformative Changes</a:t>
            </a:r>
            <a:endParaRPr sz="3000" b="1" dirty="0"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2645400" y="1741150"/>
            <a:ext cx="2155500" cy="26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Algorithmic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  Trading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Fraud Detection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Research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Personal Finance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None/>
            </a:pPr>
            <a:r>
              <a:rPr lang="vi">
                <a:solidFill>
                  <a:schemeClr val="dk1"/>
                </a:solidFill>
              </a:rPr>
              <a:t>- Risk Mitigation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6840675" y="1783250"/>
            <a:ext cx="1832400" cy="23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Oil &amp; Gas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   Exploration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Smart Grid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Operational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   Improvement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Conservation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7015800" y="1420225"/>
            <a:ext cx="1119000" cy="363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2000" b="1">
                <a:solidFill>
                  <a:srgbClr val="3A4A00"/>
                </a:solidFill>
              </a:rPr>
              <a:t>Energy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2939325" y="1420225"/>
            <a:ext cx="1278900" cy="363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2000" b="1">
                <a:solidFill>
                  <a:schemeClr val="dk1"/>
                </a:solidFill>
              </a:rPr>
              <a:t>Finance</a:t>
            </a: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 rotWithShape="1">
          <a:blip r:embed="rId3">
            <a:alphaModFix/>
          </a:blip>
          <a:srcRect l="2414" t="26073" r="74074" b="10317"/>
          <a:stretch/>
        </p:blipFill>
        <p:spPr>
          <a:xfrm>
            <a:off x="539775" y="1318475"/>
            <a:ext cx="2034678" cy="309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l="49435" t="25787" r="27053" b="10603"/>
          <a:stretch/>
        </p:blipFill>
        <p:spPr>
          <a:xfrm>
            <a:off x="4846075" y="1318450"/>
            <a:ext cx="1989500" cy="302515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6</a:t>
            </a:fld>
            <a:endParaRPr lang="vi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 idx="4294967295"/>
          </p:nvPr>
        </p:nvSpPr>
        <p:spPr>
          <a:xfrm>
            <a:off x="311700" y="273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3000" b="1" dirty="0"/>
              <a:t>Transformative Changes</a:t>
            </a:r>
            <a:endParaRPr sz="3000" b="1"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4294967295"/>
          </p:nvPr>
        </p:nvSpPr>
        <p:spPr>
          <a:xfrm>
            <a:off x="2645400" y="1741150"/>
            <a:ext cx="2155500" cy="26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Defense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Data Insights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Safety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  &amp; Security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Engagement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None/>
            </a:pPr>
            <a:r>
              <a:rPr lang="vi">
                <a:solidFill>
                  <a:schemeClr val="dk1"/>
                </a:solidFill>
              </a:rPr>
              <a:t>- Smarter Cities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6840675" y="1783250"/>
            <a:ext cx="2155500" cy="27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Autonomous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  Cars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Automated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  Trucking 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Aerospace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Shipping</a:t>
            </a: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vi" sz="1800">
                <a:solidFill>
                  <a:schemeClr val="dk1"/>
                </a:solidFill>
              </a:rPr>
              <a:t>- Search &amp; Rescue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7015800" y="1420225"/>
            <a:ext cx="1485000" cy="363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2000" b="1">
                <a:solidFill>
                  <a:schemeClr val="dk1"/>
                </a:solidFill>
              </a:rPr>
              <a:t>Transport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2750163" y="1420225"/>
            <a:ext cx="1726500" cy="363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2000" b="1">
                <a:solidFill>
                  <a:schemeClr val="dk1"/>
                </a:solidFill>
              </a:rPr>
              <a:t>Government</a:t>
            </a: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l="2253" t="25501" r="74075" b="9739"/>
          <a:stretch/>
        </p:blipFill>
        <p:spPr>
          <a:xfrm>
            <a:off x="539800" y="1318450"/>
            <a:ext cx="2060425" cy="3167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l="49918" t="24932" r="26410" b="10309"/>
          <a:stretch/>
        </p:blipFill>
        <p:spPr>
          <a:xfrm>
            <a:off x="4800902" y="1318400"/>
            <a:ext cx="2060425" cy="316777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7</a:t>
            </a:fld>
            <a:endParaRPr lang="vi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vi" sz="3000" b="1"/>
              <a:t>Transformative Changes</a:t>
            </a: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>
            <a:off x="3034425" y="1776550"/>
            <a:ext cx="1980000" cy="29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>
                <a:solidFill>
                  <a:schemeClr val="dk1"/>
                </a:solidFill>
              </a:rPr>
              <a:t>- Advertising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Education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Gaming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Professional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  &amp; IT Services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dk1"/>
                </a:solidFill>
              </a:rPr>
              <a:t>- Telco / Media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500"/>
              </a:spcAft>
              <a:buNone/>
            </a:pPr>
            <a:r>
              <a:rPr lang="vi">
                <a:solidFill>
                  <a:schemeClr val="dk1"/>
                </a:solidFill>
              </a:rPr>
              <a:t>- Sports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3174325" y="1323400"/>
            <a:ext cx="1485000" cy="363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vi" sz="2000" b="1">
                <a:solidFill>
                  <a:schemeClr val="dk1"/>
                </a:solidFill>
              </a:rPr>
              <a:t>And More!</a:t>
            </a: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l="2576" t="25787" r="73912" b="10603"/>
          <a:stretch/>
        </p:blipFill>
        <p:spPr>
          <a:xfrm>
            <a:off x="647375" y="1323400"/>
            <a:ext cx="2064250" cy="313879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8</a:t>
            </a:fld>
            <a:endParaRPr lang="vi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" sz="3000" b="1"/>
              <a:t>AI Omnipresence in Transportation</a:t>
            </a:r>
            <a:endParaRPr sz="3000" b="1"/>
          </a:p>
        </p:txBody>
      </p:sp>
      <p:pic>
        <p:nvPicPr>
          <p:cNvPr id="111" name="Google Shape;111;p19"/>
          <p:cNvPicPr preferRelativeResize="0"/>
          <p:nvPr/>
        </p:nvPicPr>
        <p:blipFill rotWithShape="1">
          <a:blip r:embed="rId3">
            <a:alphaModFix/>
          </a:blip>
          <a:srcRect l="1874" t="25978" r="51735" b="10657"/>
          <a:stretch/>
        </p:blipFill>
        <p:spPr>
          <a:xfrm>
            <a:off x="740408" y="1566400"/>
            <a:ext cx="3831592" cy="294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 rotWithShape="1">
          <a:blip r:embed="rId4">
            <a:alphaModFix/>
          </a:blip>
          <a:srcRect l="61361" t="36448" r="5340" b="15692"/>
          <a:stretch/>
        </p:blipFill>
        <p:spPr>
          <a:xfrm>
            <a:off x="4702350" y="1549513"/>
            <a:ext cx="3885426" cy="297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 smtClean="0"/>
              <a:t>9</a:t>
            </a:fld>
            <a:endParaRPr lang="vi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861</Words>
  <Application>Microsoft Office PowerPoint</Application>
  <PresentationFormat>Trình chiếu Trên màn hình (16:9)</PresentationFormat>
  <Paragraphs>386</Paragraphs>
  <Slides>26</Slides>
  <Notes>25</Notes>
  <HiddenSlides>0</HiddenSlides>
  <MMClips>0</MMClips>
  <ScaleCrop>false</ScaleCrop>
  <HeadingPairs>
    <vt:vector size="4" baseType="variant">
      <vt:variant>
        <vt:lpstr>Chủ đề</vt:lpstr>
      </vt:variant>
      <vt:variant>
        <vt:i4>1</vt:i4>
      </vt:variant>
      <vt:variant>
        <vt:lpstr>Tiêu đề Bản chiếu</vt:lpstr>
      </vt:variant>
      <vt:variant>
        <vt:i4>26</vt:i4>
      </vt:variant>
    </vt:vector>
  </HeadingPairs>
  <TitlesOfParts>
    <vt:vector size="27" baseType="lpstr">
      <vt:lpstr>Simple Light</vt:lpstr>
      <vt:lpstr>Modern AI: Applications and Machine Learning Workflow</vt:lpstr>
      <vt:lpstr>Learning Goals</vt:lpstr>
      <vt:lpstr>Modern AI (2012 - ?): Impact</vt:lpstr>
      <vt:lpstr>How Is This Era of AI Different?</vt:lpstr>
      <vt:lpstr>Transformative Changes</vt:lpstr>
      <vt:lpstr>Transformative Changes</vt:lpstr>
      <vt:lpstr>Transformative Changes</vt:lpstr>
      <vt:lpstr>Transformative Changes</vt:lpstr>
      <vt:lpstr>AI Omnipresence in Transportation</vt:lpstr>
      <vt:lpstr>AI Omnipresence in Social Media</vt:lpstr>
      <vt:lpstr>AI Omnipresence in Daily Life</vt:lpstr>
      <vt:lpstr>Latest Developments: Computer Vision</vt:lpstr>
      <vt:lpstr>Example: Abandoned Baggage Detection</vt:lpstr>
      <vt:lpstr>Background and Tools</vt:lpstr>
      <vt:lpstr>Machine Learning Workflow</vt:lpstr>
      <vt:lpstr>Machine Learning Vocabulary</vt:lpstr>
      <vt:lpstr>Machine Learning Vocabulary </vt:lpstr>
      <vt:lpstr>Machine Learning Vocabulary </vt:lpstr>
      <vt:lpstr>Machine Learning Vocabulary</vt:lpstr>
      <vt:lpstr>Machine Learning Vocabulary</vt:lpstr>
      <vt:lpstr>Machine Learning Vocabulary</vt:lpstr>
      <vt:lpstr>Machine Learning Vocabulary</vt:lpstr>
      <vt:lpstr>Machine Learning Vocabulary</vt:lpstr>
      <vt:lpstr>Summary</vt:lpstr>
      <vt:lpstr>Summary</vt:lpstr>
      <vt:lpstr>Learning Recap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AI (2012 - ?): Impact</dc:title>
  <dc:creator>Ngô Đăng Hà An</dc:creator>
  <cp:lastModifiedBy>Ngô Đăng Hà An</cp:lastModifiedBy>
  <cp:revision>25</cp:revision>
  <dcterms:modified xsi:type="dcterms:W3CDTF">2022-12-26T08:46:50Z</dcterms:modified>
</cp:coreProperties>
</file>